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75" r:id="rId3"/>
    <p:sldId id="273" r:id="rId4"/>
    <p:sldId id="274" r:id="rId5"/>
    <p:sldId id="292" r:id="rId6"/>
    <p:sldId id="276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285" r:id="rId20"/>
    <p:sldId id="305" r:id="rId21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660066"/>
    <a:srgbClr val="F0B7AE"/>
    <a:srgbClr val="E7B7C5"/>
    <a:srgbClr val="B0D6EE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A95-13FF-4F3B-BA98-46A2C1B5D87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0373-A063-40CD-B7B1-534DF92FC05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6889-86EF-4445-9286-13D628AF9A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3020-A8E1-4614-AD9D-4960E74CB4E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CAD5-895C-493C-8F57-EA8FA0839B5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E8CF-EF82-446E-9C2F-CB32D8F50A5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377B-0C5F-4D5D-8741-9D30DEAD639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F143-1F36-448C-A683-A698DA5F916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9D42-4683-4C2E-98F6-F3FB186250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A4CF2-682E-4639-BED4-62AC8B1B337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E747-6791-4DBF-AC17-E06922C406C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A6889-86EF-4445-9286-13D628AF9A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2051" name="Picture 5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7788"/>
            <a:ext cx="8820150" cy="678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7164388" y="404813"/>
            <a:ext cx="109855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eaLnBrk="1" hangingPunct="1"/>
            <a:r>
              <a:rPr lang="zh-CN" altLang="en-US" sz="6000">
                <a:solidFill>
                  <a:schemeClr val="tx2"/>
                </a:solidFill>
                <a:ea typeface="隶书" pitchFamily="49" charset="-122"/>
              </a:rPr>
              <a:t>茅屋为秋风所破歌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5364163" y="2636838"/>
            <a:ext cx="1524000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zh-CN" altLang="en-US" sz="4400">
                <a:ea typeface="隶书" pitchFamily="49" charset="-122"/>
              </a:rPr>
              <a:t>杜甫</a:t>
            </a:r>
          </a:p>
          <a:p>
            <a:pPr eaLnBrk="1" hangingPunct="1"/>
            <a:endParaRPr lang="en-US" altLang="zh-CN" sz="4400">
              <a:ea typeface="隶书" pitchFamily="49" charset="-122"/>
            </a:endParaRP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3382963" y="4868863"/>
            <a:ext cx="65897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>
                <a:solidFill>
                  <a:srgbClr val="0000FF"/>
                </a:solidFill>
              </a:rPr>
              <a:t>     </a:t>
            </a:r>
            <a:endParaRPr lang="en-US" altLang="zh-CN" sz="2800" b="1">
              <a:solidFill>
                <a:srgbClr val="0000FF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331913" y="684213"/>
            <a:ext cx="7086600" cy="466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zh-CN" sz="4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CN" altLang="en-US" sz="3200" b="1">
                <a:solidFill>
                  <a:srgbClr val="A50021"/>
                </a:solidFill>
                <a:latin typeface="Arial Black" panose="020B0A04020102020204" pitchFamily="34" charset="0"/>
              </a:rPr>
              <a:t>哪里能得到千万间高大的房屋，普遍地遮蔽天下贫寒的读书人，让他们都喜笑颜开，而高大的房屋在狂风暴雨中也不会倾倒，安稳得像山一样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CN" altLang="en-US" sz="3200" b="1">
                <a:solidFill>
                  <a:srgbClr val="A50021"/>
                </a:solidFill>
                <a:latin typeface="Arial Black" panose="020B0A04020102020204" pitchFamily="34" charset="0"/>
              </a:rPr>
              <a:t>啊！什么时候，我的眼前能一下子出现这样高大的房屋，我自己即使茅屋被狂风吹破，被冻死了也心满意足！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708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5400" b="1"/>
              <a:t>自学指导一：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0" y="990600"/>
            <a:ext cx="8839200" cy="310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en-US" altLang="zh-CN" sz="44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</a:t>
            </a:r>
            <a:r>
              <a:rPr kumimoji="1" lang="zh-CN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、请在诗中分别找出写景记事部分和直抒胸臆部分。并分别用四字词语概括四段的内容。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zh-CN" sz="4400" b="1">
              <a:latin typeface="Arial" panose="020B0604020202020204" pitchFamily="34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14313" y="3810000"/>
            <a:ext cx="8534400" cy="1920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zh-CN" alt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秋风破屋  </a:t>
            </a:r>
            <a:r>
              <a:rPr kumimoji="1" lang="en-US" altLang="zh-CN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— </a:t>
            </a:r>
            <a:r>
              <a:rPr kumimoji="1" lang="zh-CN" alt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群童盗茅</a:t>
            </a:r>
            <a:r>
              <a:rPr kumimoji="1" lang="en-US" altLang="zh-CN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— </a:t>
            </a:r>
            <a:r>
              <a:rPr kumimoji="1" lang="zh-CN" alt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破屋漏雨</a:t>
            </a:r>
            <a:r>
              <a:rPr kumimoji="1" lang="en-US" altLang="zh-CN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— </a:t>
            </a:r>
            <a:r>
              <a:rPr kumimoji="1" lang="zh-CN" alt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愿得广厦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 autoUpdateAnimBg="0"/>
      <p:bldP spid="5120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67818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400" b="1"/>
              <a:t>自学指导二</a:t>
            </a:r>
            <a:r>
              <a:rPr lang="en-US" altLang="zh-CN" sz="4400" b="1"/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altLang="zh-CN" sz="4400" b="1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836613"/>
            <a:ext cx="91440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en-US" altLang="zh-CN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kumimoji="1" lang="zh-CN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、想想每一诗节中蕴涵着诗人什么样的感情？你能用含“痛”的二字词语分别概括吗？这感情的表达又有什么联系和变化？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zh-CN" sz="4000" b="1">
              <a:latin typeface="Arial" panose="020B0604020202020204" pitchFamily="34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762000" y="3429000"/>
            <a:ext cx="8382000" cy="17367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kumimoji="1" lang="zh-CN" alt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痛惜</a:t>
            </a:r>
            <a:r>
              <a:rPr kumimoji="1" lang="en-US" altLang="zh-CN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——</a:t>
            </a:r>
            <a:r>
              <a:rPr kumimoji="1" lang="zh-CN" alt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痛心</a:t>
            </a:r>
            <a:r>
              <a:rPr kumimoji="1" lang="en-US" altLang="zh-CN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——</a:t>
            </a:r>
            <a:r>
              <a:rPr kumimoji="1" lang="zh-CN" alt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痛苦 </a:t>
            </a:r>
            <a:r>
              <a:rPr kumimoji="1" lang="en-US" altLang="zh-CN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——</a:t>
            </a:r>
            <a:r>
              <a:rPr kumimoji="1" lang="zh-CN" alt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痛忧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04800" y="5403850"/>
            <a:ext cx="8839200" cy="14097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kumimoji="1" lang="zh-CN" alt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rPr>
              <a:t>情感升华，由记叙一家之苦到大抒忧国忧民之情</a:t>
            </a:r>
            <a:endParaRPr kumimoji="1" lang="zh-CN" altLang="en-US" sz="4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 autoUpdateAnimBg="0"/>
      <p:bldP spid="5222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J_0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0"/>
            <a:ext cx="708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5400" b="1"/>
              <a:t>自学指导三：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1143000"/>
            <a:ext cx="8915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/>
              <a:t>     </a:t>
            </a:r>
            <a:r>
              <a:rPr lang="zh-CN" altLang="en-US" sz="4000" b="1"/>
              <a:t>由此可见，杜甫是一个怎样的人？ 杜甫一向关心人民疾苦</a:t>
            </a:r>
            <a:r>
              <a:rPr lang="en-US" altLang="zh-CN" sz="4000" b="1"/>
              <a:t>,</a:t>
            </a:r>
            <a:r>
              <a:rPr lang="zh-CN" altLang="en-US" sz="4000" b="1"/>
              <a:t>他的诗素有“诗史”之称</a:t>
            </a:r>
            <a:r>
              <a:rPr lang="en-US" altLang="zh-CN" sz="4000" b="1"/>
              <a:t>,</a:t>
            </a:r>
            <a:r>
              <a:rPr lang="zh-CN" altLang="en-US" sz="4000" b="1"/>
              <a:t>但为什么在这首诗中他却一反常态</a:t>
            </a:r>
            <a:r>
              <a:rPr lang="en-US" altLang="zh-CN" sz="4000" b="1"/>
              <a:t>,</a:t>
            </a:r>
            <a:r>
              <a:rPr lang="zh-CN" altLang="en-US" sz="4000" b="1"/>
              <a:t>只写自己的个人遭遇</a:t>
            </a:r>
            <a:r>
              <a:rPr lang="en-US" altLang="zh-CN" sz="4000" b="1"/>
              <a:t>?</a:t>
            </a:r>
            <a:r>
              <a:rPr lang="zh-CN" altLang="en-US" sz="4000" b="1"/>
              <a:t>谈谈你的理解。</a:t>
            </a:r>
          </a:p>
          <a:p>
            <a:pPr eaLnBrk="1" hangingPunct="1">
              <a:spcBef>
                <a:spcPct val="50000"/>
              </a:spcBef>
            </a:pPr>
            <a:endParaRPr lang="en-US" altLang="zh-CN" sz="4000" b="1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0" y="4327525"/>
            <a:ext cx="914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en-US" altLang="zh-CN" sz="4000" b="1" i="1">
                <a:solidFill>
                  <a:srgbClr val="0B36D5"/>
                </a:solidFill>
                <a:latin typeface="Times New Roman" pitchFamily="18" charset="0"/>
                <a:ea typeface="黑体" pitchFamily="49" charset="-122"/>
              </a:rPr>
              <a:t>        </a:t>
            </a:r>
            <a:r>
              <a:rPr kumimoji="1" lang="zh-CN" altLang="en-US" sz="4000" b="1" i="1">
                <a:solidFill>
                  <a:srgbClr val="0B36D5"/>
                </a:solidFill>
                <a:latin typeface="Times New Roman" pitchFamily="18" charset="0"/>
                <a:ea typeface="黑体" pitchFamily="49" charset="-122"/>
              </a:rPr>
              <a:t>诗人以小见大</a:t>
            </a:r>
            <a:r>
              <a:rPr kumimoji="1" lang="en-US" altLang="zh-CN" sz="4000" b="1" i="1">
                <a:solidFill>
                  <a:srgbClr val="0B36D5"/>
                </a:solidFill>
                <a:latin typeface="Times New Roman" pitchFamily="18" charset="0"/>
                <a:ea typeface="黑体" pitchFamily="49" charset="-122"/>
              </a:rPr>
              <a:t>,</a:t>
            </a:r>
            <a:r>
              <a:rPr kumimoji="1" lang="zh-CN" altLang="en-US" sz="4000" b="1" i="1">
                <a:solidFill>
                  <a:srgbClr val="0B36D5"/>
                </a:solidFill>
                <a:latin typeface="Times New Roman" pitchFamily="18" charset="0"/>
                <a:ea typeface="黑体" pitchFamily="49" charset="-122"/>
              </a:rPr>
              <a:t>推己及人，希冀“广厦千万间”，使“天下寒士俱欢颜”，表达了诗人</a:t>
            </a:r>
            <a:r>
              <a:rPr kumimoji="1" lang="zh-CN" altLang="en-US" sz="4000" b="1" i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关心民生疾苦、忧国忧民</a:t>
            </a:r>
            <a:r>
              <a:rPr kumimoji="1" lang="zh-CN" altLang="en-US" sz="4000" b="1" i="1">
                <a:solidFill>
                  <a:srgbClr val="0B36D5"/>
                </a:solidFill>
                <a:latin typeface="Times New Roman" pitchFamily="18" charset="0"/>
                <a:ea typeface="黑体" pitchFamily="49" charset="-122"/>
              </a:rPr>
              <a:t>的深沉情感。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3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600200" y="836613"/>
            <a:ext cx="2382838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600" b="1">
                <a:solidFill>
                  <a:srgbClr val="061E74"/>
                </a:solidFill>
                <a:latin typeface="Times New Roman" pitchFamily="18" charset="0"/>
                <a:ea typeface="楷体_GB2312" pitchFamily="49" charset="-122"/>
              </a:rPr>
              <a:t>秋风破屋   心情苦痛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3600" b="1">
                <a:solidFill>
                  <a:srgbClr val="061E74"/>
                </a:solidFill>
                <a:latin typeface="Times New Roman" pitchFamily="18" charset="0"/>
                <a:ea typeface="楷体_GB2312" pitchFamily="49" charset="-122"/>
              </a:rPr>
              <a:t>群童抱茅无可奈何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3600" b="1">
                <a:solidFill>
                  <a:srgbClr val="061E74"/>
                </a:solidFill>
                <a:latin typeface="Times New Roman" pitchFamily="18" charset="0"/>
                <a:ea typeface="楷体_GB2312" pitchFamily="49" charset="-122"/>
              </a:rPr>
              <a:t>破屋漏雨忧思不绝</a:t>
            </a:r>
          </a:p>
          <a:p>
            <a:pPr eaLnBrk="1" hangingPunct="1">
              <a:spcBef>
                <a:spcPct val="50000"/>
              </a:spcBef>
            </a:pPr>
            <a:endParaRPr kumimoji="1" lang="zh-CN" altLang="en-US" sz="32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kumimoji="1" lang="en-US" altLang="zh-CN" sz="2800" b="1">
              <a:latin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39750" y="1989138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600" b="1">
                <a:solidFill>
                  <a:srgbClr val="993300"/>
                </a:solidFill>
                <a:latin typeface="Times New Roman" pitchFamily="18" charset="0"/>
                <a:ea typeface="黑体" pitchFamily="49" charset="-122"/>
              </a:rPr>
              <a:t>现实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995738" y="908050"/>
            <a:ext cx="1081087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kumimoji="1" lang="zh-CN" altLang="en-US" sz="2800" b="1">
                <a:latin typeface="Times New Roman" pitchFamily="18" charset="0"/>
              </a:rPr>
              <a:t>白天</a:t>
            </a:r>
          </a:p>
          <a:p>
            <a:pPr eaLnBrk="1" hangingPunct="1"/>
            <a:endParaRPr kumimoji="1" lang="zh-CN" altLang="en-US" sz="2800" b="1">
              <a:latin typeface="Times New Roman" pitchFamily="18" charset="0"/>
            </a:endParaRPr>
          </a:p>
          <a:p>
            <a:pPr eaLnBrk="1" hangingPunct="1"/>
            <a:endParaRPr kumimoji="1" lang="zh-CN" altLang="en-US" sz="2800" b="1">
              <a:latin typeface="Times New Roman" pitchFamily="18" charset="0"/>
            </a:endParaRPr>
          </a:p>
          <a:p>
            <a:pPr eaLnBrk="1" hangingPunct="1"/>
            <a:endParaRPr kumimoji="1" lang="zh-CN" altLang="en-US" sz="2800" b="1">
              <a:latin typeface="Times New Roman" pitchFamily="18" charset="0"/>
            </a:endParaRPr>
          </a:p>
          <a:p>
            <a:pPr eaLnBrk="1" hangingPunct="1"/>
            <a:endParaRPr kumimoji="1" lang="zh-CN" altLang="en-US" sz="2800" b="1">
              <a:latin typeface="Times New Roman" pitchFamily="18" charset="0"/>
            </a:endParaRPr>
          </a:p>
          <a:p>
            <a:pPr eaLnBrk="1" hangingPunct="1"/>
            <a:endParaRPr kumimoji="1" lang="zh-CN" altLang="en-US" sz="2800" b="1">
              <a:latin typeface="Times New Roman" pitchFamily="18" charset="0"/>
            </a:endParaRPr>
          </a:p>
          <a:p>
            <a:pPr eaLnBrk="1" hangingPunct="1"/>
            <a:endParaRPr kumimoji="1" lang="zh-CN" altLang="en-US" sz="2800" b="1">
              <a:latin typeface="Times New Roman" pitchFamily="18" charset="0"/>
            </a:endParaRPr>
          </a:p>
          <a:p>
            <a:pPr eaLnBrk="1" hangingPunct="1"/>
            <a:endParaRPr kumimoji="1" lang="zh-CN" altLang="en-US" sz="2800" b="1">
              <a:latin typeface="Times New Roman" pitchFamily="18" charset="0"/>
            </a:endParaRPr>
          </a:p>
          <a:p>
            <a:pPr eaLnBrk="1" hangingPunct="1"/>
            <a:r>
              <a:rPr kumimoji="1" lang="zh-CN" altLang="en-US" sz="2800" b="1">
                <a:latin typeface="Times New Roman" pitchFamily="18" charset="0"/>
              </a:rPr>
              <a:t>黑夜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148263" y="908050"/>
            <a:ext cx="1223962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屋外</a:t>
            </a:r>
          </a:p>
          <a:p>
            <a:pPr eaLnBrk="1" hangingPunct="1">
              <a:spcBef>
                <a:spcPct val="50000"/>
              </a:spcBef>
            </a:pPr>
            <a:endParaRPr kumimoji="1" lang="zh-CN" altLang="en-US" sz="28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kumimoji="1" lang="zh-CN" altLang="en-US" sz="28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kumimoji="1" lang="zh-CN" altLang="en-US" sz="28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kumimoji="1" lang="zh-CN" altLang="en-US" sz="28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屋内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227763" y="981075"/>
            <a:ext cx="935037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事</a:t>
            </a:r>
          </a:p>
          <a:p>
            <a:pPr eaLnBrk="1" hangingPunct="1">
              <a:spcBef>
                <a:spcPct val="50000"/>
              </a:spcBef>
            </a:pPr>
            <a:endParaRPr kumimoji="1" lang="zh-CN" altLang="en-US" sz="28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kumimoji="1" lang="zh-CN" altLang="en-US" sz="28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kumimoji="1" lang="zh-CN" altLang="en-US" sz="28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kumimoji="1" lang="zh-CN" altLang="en-US" sz="2800" b="1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人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6732588" y="1773238"/>
            <a:ext cx="1273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600" b="1">
                <a:latin typeface="Times New Roman" pitchFamily="18" charset="0"/>
                <a:ea typeface="黑体" pitchFamily="49" charset="-122"/>
              </a:rPr>
              <a:t>自己</a:t>
            </a: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323850" y="4724400"/>
            <a:ext cx="1506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kumimoji="1" lang="en-US" altLang="zh-CN" sz="3600" b="1">
                <a:solidFill>
                  <a:srgbClr val="993300"/>
                </a:solidFill>
                <a:latin typeface="Times New Roman" pitchFamily="18" charset="0"/>
                <a:ea typeface="黑体" pitchFamily="49" charset="-122"/>
              </a:rPr>
              <a:t> </a:t>
            </a:r>
            <a:r>
              <a:rPr kumimoji="1" lang="zh-CN" altLang="en-US" sz="3600" b="1">
                <a:solidFill>
                  <a:srgbClr val="993300"/>
                </a:solidFill>
                <a:latin typeface="Times New Roman" pitchFamily="18" charset="0"/>
                <a:ea typeface="黑体" pitchFamily="49" charset="-122"/>
              </a:rPr>
              <a:t>理想</a:t>
            </a:r>
          </a:p>
        </p:txBody>
      </p:sp>
      <p:sp>
        <p:nvSpPr>
          <p:cNvPr id="15371" name="Text Box 12"/>
          <p:cNvSpPr txBox="1">
            <a:spLocks noChangeArrowheads="1"/>
          </p:cNvSpPr>
          <p:nvPr/>
        </p:nvSpPr>
        <p:spPr bwMode="auto">
          <a:xfrm>
            <a:off x="1908175" y="4724400"/>
            <a:ext cx="3240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  <a:ea typeface="楷体_GB2312" pitchFamily="49" charset="-122"/>
              </a:rPr>
              <a:t>期盼广厦千万间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6011863" y="4572000"/>
            <a:ext cx="3135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4000" b="1">
                <a:latin typeface="Times New Roman" pitchFamily="18" charset="0"/>
                <a:ea typeface="黑体" pitchFamily="49" charset="-122"/>
              </a:rPr>
              <a:t>天下寒士</a:t>
            </a:r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1187450" y="2924175"/>
            <a:ext cx="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7667625" y="2708275"/>
            <a:ext cx="0" cy="1752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5375" name="Text Box 16"/>
          <p:cNvSpPr txBox="1">
            <a:spLocks noChangeArrowheads="1"/>
          </p:cNvSpPr>
          <p:nvPr/>
        </p:nvSpPr>
        <p:spPr bwMode="auto">
          <a:xfrm>
            <a:off x="8027988" y="836613"/>
            <a:ext cx="8382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600" b="1">
                <a:solidFill>
                  <a:srgbClr val="FF3300"/>
                </a:solidFill>
                <a:latin typeface="Times New Roman" pitchFamily="18" charset="0"/>
                <a:ea typeface="华文琥珀" pitchFamily="2" charset="-122"/>
              </a:rPr>
              <a:t>关心民生忧国忧民</a:t>
            </a:r>
          </a:p>
        </p:txBody>
      </p:sp>
      <p:sp>
        <p:nvSpPr>
          <p:cNvPr id="15376" name="Text Box 17"/>
          <p:cNvSpPr txBox="1">
            <a:spLocks noChangeArrowheads="1"/>
          </p:cNvSpPr>
          <p:nvPr/>
        </p:nvSpPr>
        <p:spPr bwMode="auto">
          <a:xfrm>
            <a:off x="7092950" y="2925763"/>
            <a:ext cx="6111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推己及人</a:t>
            </a:r>
          </a:p>
        </p:txBody>
      </p:sp>
      <p:sp>
        <p:nvSpPr>
          <p:cNvPr id="15377" name="Text Box 18"/>
          <p:cNvSpPr txBox="1">
            <a:spLocks noChangeArrowheads="1"/>
          </p:cNvSpPr>
          <p:nvPr/>
        </p:nvSpPr>
        <p:spPr bwMode="auto">
          <a:xfrm>
            <a:off x="539750" y="2781300"/>
            <a:ext cx="67151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</a:rPr>
              <a:t>水到渠成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9" grpId="0" autoUpdateAnimBg="0"/>
      <p:bldP spid="54280" grpId="0" autoUpdateAnimBg="0"/>
      <p:bldP spid="5428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371600"/>
            <a:ext cx="7769225" cy="4113213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16388" name="Picture 4" descr="gg290x1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38200" y="4495800"/>
            <a:ext cx="8540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latin typeface="Times New Roman" pitchFamily="18" charset="0"/>
                <a:ea typeface="隶书" pitchFamily="49" charset="-122"/>
              </a:rPr>
              <a:t>拓展延伸</a:t>
            </a:r>
          </a:p>
        </p:txBody>
      </p:sp>
      <p:sp>
        <p:nvSpPr>
          <p:cNvPr id="55302" name="WordArt 6"/>
          <p:cNvSpPr>
            <a:spLocks noChangeArrowheads="1" noChangeShapeType="1" noTextEdit="1"/>
          </p:cNvSpPr>
          <p:nvPr/>
        </p:nvSpPr>
        <p:spPr bwMode="auto">
          <a:xfrm>
            <a:off x="1752600" y="5105400"/>
            <a:ext cx="6858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方正姚体"/>
              </a:rPr>
              <a:t>你能说出杜甫其它有关爱国的诗句吗？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6858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 b="1" i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     </a:t>
            </a:r>
            <a:r>
              <a:rPr lang="zh-CN" altLang="en-US" sz="2800" b="1" i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杜甫忧国忧民的诗歌名句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2400">
                <a:latin typeface="Times New Roman" pitchFamily="18" charset="0"/>
              </a:rPr>
              <a:t>                      </a:t>
            </a:r>
            <a:r>
              <a:rPr lang="zh-CN" altLang="en-US" sz="3200">
                <a:solidFill>
                  <a:srgbClr val="2911D7"/>
                </a:solidFill>
                <a:latin typeface="Times New Roman" pitchFamily="18" charset="0"/>
                <a:ea typeface="方正隶书简体" pitchFamily="2" charset="-122"/>
              </a:rPr>
              <a:t>国破山河在，城春草木深。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200">
                <a:solidFill>
                  <a:srgbClr val="2911D7"/>
                </a:solidFill>
                <a:latin typeface="Times New Roman" pitchFamily="18" charset="0"/>
                <a:ea typeface="方正隶书简体" pitchFamily="2" charset="-122"/>
              </a:rPr>
              <a:t>                朱门酒肉臭，路有冻死骨。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200">
                <a:solidFill>
                  <a:srgbClr val="2911D7"/>
                </a:solidFill>
                <a:latin typeface="Times New Roman" pitchFamily="18" charset="0"/>
                <a:ea typeface="方正隶书简体" pitchFamily="2" charset="-122"/>
              </a:rPr>
              <a:t>                穷年忧黎元，叹息肠内热。 </a:t>
            </a:r>
            <a:br>
              <a:rPr lang="zh-CN" altLang="en-US" sz="3200">
                <a:solidFill>
                  <a:srgbClr val="2911D7"/>
                </a:solidFill>
                <a:latin typeface="Times New Roman" pitchFamily="18" charset="0"/>
                <a:ea typeface="方正隶书简体" pitchFamily="2" charset="-122"/>
              </a:rPr>
            </a:br>
            <a:endParaRPr lang="zh-CN" altLang="en-US" sz="3200">
              <a:solidFill>
                <a:srgbClr val="2911D7"/>
              </a:solidFill>
              <a:latin typeface="Times New Roman" pitchFamily="18" charset="0"/>
              <a:ea typeface="方正隶书简体" pitchFamily="2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3200">
              <a:solidFill>
                <a:srgbClr val="2911D7"/>
              </a:solidFill>
              <a:latin typeface="Times New Roman" pitchFamily="18" charset="0"/>
              <a:ea typeface="方正隶书简体" pitchFamily="2" charset="-122"/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914400" y="3657600"/>
            <a:ext cx="75438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  <a:t>         </a:t>
            </a:r>
            <a:r>
              <a:rPr lang="zh-CN" altLang="en-US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  <a:t>任何一个诗人也不能由于他自己和靠描写他自己而显得伟大 ，是因为他们的痛苦和幸福的根系深深地伸进了社会和历史的土壤里，因为他是社会、朝代、人类的器官和代表。 </a:t>
            </a:r>
            <a:br>
              <a:rPr lang="zh-CN" altLang="en-US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</a:br>
            <a:r>
              <a:rPr lang="zh-CN" altLang="en-US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  <a:t/>
            </a:r>
            <a:br>
              <a:rPr lang="zh-CN" altLang="en-US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</a:br>
            <a:r>
              <a:rPr lang="zh-CN" altLang="en-US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  <a:t>                                          －－</a:t>
            </a:r>
            <a:r>
              <a:rPr lang="en-US" altLang="zh-CN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  <a:t>〔</a:t>
            </a:r>
            <a:r>
              <a:rPr lang="zh-CN" altLang="en-US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  <a:t>前苏联</a:t>
            </a:r>
            <a:r>
              <a:rPr lang="en-US" altLang="zh-CN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  <a:t>〕</a:t>
            </a:r>
            <a:r>
              <a:rPr lang="zh-CN" altLang="en-US" sz="2400" b="1" i="1">
                <a:solidFill>
                  <a:srgbClr val="156520"/>
                </a:solidFill>
                <a:latin typeface="Times New Roman" pitchFamily="18" charset="0"/>
                <a:ea typeface="幼圆" pitchFamily="49" charset="-122"/>
              </a:rPr>
              <a:t>别林斯基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400" b="1" i="1">
              <a:solidFill>
                <a:srgbClr val="156520"/>
              </a:solidFill>
              <a:latin typeface="Times New Roman" pitchFamily="18" charset="0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41425" y="323850"/>
            <a:ext cx="662940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itchFamily="18" charset="0"/>
              </a:rPr>
              <a:t>           </a:t>
            </a:r>
            <a:r>
              <a:rPr lang="zh-CN" altLang="en-US" sz="3600">
                <a:solidFill>
                  <a:schemeClr val="hlink"/>
                </a:solidFill>
                <a:latin typeface="Times New Roman" pitchFamily="18" charset="0"/>
                <a:ea typeface="华文琥珀" pitchFamily="2" charset="-122"/>
              </a:rPr>
              <a:t>闻官军收河南河北</a:t>
            </a:r>
            <a:r>
              <a:rPr lang="zh-CN" altLang="en-US" sz="3600" b="1">
                <a:solidFill>
                  <a:schemeClr val="hlink"/>
                </a:solidFill>
                <a:latin typeface="Times New Roman" pitchFamily="18" charset="0"/>
                <a:ea typeface="华文琥珀" pitchFamily="2" charset="-122"/>
              </a:rPr>
              <a:t/>
            </a:r>
            <a:br>
              <a:rPr lang="zh-CN" altLang="en-US" sz="3600" b="1">
                <a:solidFill>
                  <a:schemeClr val="hlink"/>
                </a:solidFill>
                <a:latin typeface="Times New Roman" pitchFamily="18" charset="0"/>
                <a:ea typeface="华文琥珀" pitchFamily="2" charset="-122"/>
              </a:rPr>
            </a:br>
            <a:r>
              <a:rPr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剑外忽传收蓟北，初闻涕泪满衣裳。 </a:t>
            </a:r>
            <a:br>
              <a:rPr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</a:br>
            <a:r>
              <a:rPr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却看妻子愁何在，漫卷诗书喜欲狂。 </a:t>
            </a:r>
            <a:br>
              <a:rPr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</a:br>
            <a:r>
              <a:rPr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白首放歌须纵酒，青春作伴好还乡。 </a:t>
            </a:r>
            <a:br>
              <a:rPr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</a:br>
            <a:r>
              <a:rPr lang="zh-CN" altLang="en-US" sz="2800">
                <a:solidFill>
                  <a:schemeClr val="hlink"/>
                </a:solidFill>
                <a:latin typeface="Times New Roman" pitchFamily="18" charset="0"/>
                <a:ea typeface="楷体_GB2312" pitchFamily="49" charset="-122"/>
              </a:rPr>
              <a:t>即从巴峡穿巫峡，便下襄阳向洛阳。</a:t>
            </a:r>
            <a:r>
              <a:rPr lang="zh-CN" altLang="en-US" sz="2400">
                <a:latin typeface="Times New Roman" pitchFamily="18" charset="0"/>
              </a:rPr>
              <a:t/>
            </a:r>
            <a:br>
              <a:rPr lang="zh-CN" altLang="en-US" sz="2400">
                <a:latin typeface="Times New Roman" pitchFamily="18" charset="0"/>
              </a:rPr>
            </a:br>
            <a:r>
              <a:rPr lang="zh-CN" altLang="en-US" sz="2400">
                <a:latin typeface="Times New Roman" pitchFamily="18" charset="0"/>
              </a:rPr>
              <a:t/>
            </a:r>
            <a:br>
              <a:rPr lang="zh-CN" altLang="en-US" sz="2400">
                <a:latin typeface="Times New Roman" pitchFamily="18" charset="0"/>
              </a:rPr>
            </a:br>
            <a:endParaRPr lang="zh-CN" altLang="en-US" sz="24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2400">
              <a:latin typeface="Times New Roman" pitchFamily="18" charset="0"/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0" y="2743200"/>
            <a:ext cx="9144000" cy="457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itchFamily="18" charset="0"/>
              </a:rPr>
              <a:t>     </a:t>
            </a:r>
            <a:r>
              <a:rPr lang="en-US" altLang="zh-CN" sz="2800">
                <a:latin typeface="Times New Roman" pitchFamily="18" charset="0"/>
              </a:rPr>
              <a:t>  </a:t>
            </a:r>
            <a:r>
              <a:rPr lang="zh-CN" altLang="en-US" sz="2800">
                <a:solidFill>
                  <a:srgbClr val="2911D7"/>
                </a:solidFill>
                <a:latin typeface="Times New Roman" pitchFamily="18" charset="0"/>
              </a:rPr>
              <a:t>这首诗作于代宗广德元年（７６３）春。延续七年多的安史之乱终于结束了。诗人在剑南喜闻蓟北光复，想到国家可以重新安定，人民可过安定生活，自己可以携眷还乡，喜极而涕。</a:t>
            </a:r>
            <a:r>
              <a:rPr lang="zh-CN" altLang="en-US" sz="2800">
                <a:solidFill>
                  <a:srgbClr val="FF0000"/>
                </a:solidFill>
                <a:latin typeface="Times New Roman" pitchFamily="18" charset="0"/>
              </a:rPr>
              <a:t>诗人的“喜”，从另一个方面表现了他忧国忧民的深沉情感。</a:t>
            </a:r>
            <a:r>
              <a:rPr lang="zh-CN" altLang="en-US" sz="2800">
                <a:solidFill>
                  <a:srgbClr val="2911D7"/>
                </a:solidFill>
                <a:latin typeface="Times New Roman" pitchFamily="18" charset="0"/>
              </a:rPr>
              <a:t>全诗毫无点饰，情真意切。读首诗，我们可以想象作者当时对着妻儿侃侃讲述捷报，手舞足蹈，惊喜欲狂的神态。因此，历代诗论家都极为推崇这首诗，浦起龙在</a:t>
            </a:r>
            <a:r>
              <a:rPr lang="en-US" altLang="zh-CN" sz="2800">
                <a:solidFill>
                  <a:srgbClr val="2911D7"/>
                </a:solidFill>
                <a:latin typeface="Times New Roman" pitchFamily="18" charset="0"/>
              </a:rPr>
              <a:t>《</a:t>
            </a:r>
            <a:r>
              <a:rPr lang="zh-CN" altLang="en-US" sz="2800">
                <a:solidFill>
                  <a:srgbClr val="2911D7"/>
                </a:solidFill>
                <a:latin typeface="Times New Roman" pitchFamily="18" charset="0"/>
              </a:rPr>
              <a:t>读杜心解</a:t>
            </a:r>
            <a:r>
              <a:rPr lang="en-US" altLang="zh-CN" sz="2800">
                <a:solidFill>
                  <a:srgbClr val="2911D7"/>
                </a:solidFill>
                <a:latin typeface="Times New Roman" pitchFamily="18" charset="0"/>
              </a:rPr>
              <a:t>》</a:t>
            </a:r>
            <a:r>
              <a:rPr lang="zh-CN" altLang="en-US" sz="2800">
                <a:solidFill>
                  <a:srgbClr val="2911D7"/>
                </a:solidFill>
                <a:latin typeface="Times New Roman" pitchFamily="18" charset="0"/>
              </a:rPr>
              <a:t>中称赞它是杜甫“生平第一首快诗。” 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800">
              <a:solidFill>
                <a:srgbClr val="2911D7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3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3850" y="260350"/>
            <a:ext cx="33845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800" b="1">
                <a:solidFill>
                  <a:srgbClr val="CC00CC"/>
                </a:solidFill>
                <a:ea typeface="隶书" pitchFamily="49" charset="-122"/>
              </a:rPr>
              <a:t>课 堂 练 习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916238" y="1196975"/>
            <a:ext cx="4322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ea typeface="黑体" pitchFamily="49" charset="-122"/>
              </a:rPr>
              <a:t>一、按原文填空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914400" y="1989138"/>
            <a:ext cx="8229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chemeClr val="accent2"/>
                </a:solidFill>
              </a:rPr>
              <a:t>1</a:t>
            </a:r>
            <a:r>
              <a:rPr lang="zh-CN" altLang="en-US" sz="3200" b="1">
                <a:solidFill>
                  <a:schemeClr val="accent2"/>
                </a:solidFill>
              </a:rPr>
              <a:t>、表明作者具有无私奉献精神的句子是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chemeClr val="accent2"/>
                </a:solidFill>
              </a:rPr>
              <a:t>（           ）                                                                                                                                    </a:t>
            </a:r>
            <a:r>
              <a:rPr lang="zh-CN" altLang="en-US" sz="3200" u="sng"/>
              <a:t> </a:t>
            </a:r>
            <a:endParaRPr lang="zh-CN" altLang="en-US" sz="3200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838200" y="4149725"/>
            <a:ext cx="66849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chemeClr val="accent2"/>
                </a:solidFill>
              </a:rPr>
              <a:t>2</a:t>
            </a:r>
            <a:r>
              <a:rPr lang="zh-CN" altLang="en-US" sz="3200" b="1">
                <a:solidFill>
                  <a:schemeClr val="accent2"/>
                </a:solidFill>
              </a:rPr>
              <a:t>、作者身处漏雨茅屋，还存有忧国忧民的情思，他发出了（          ）的呼喊？</a:t>
            </a:r>
          </a:p>
          <a:p>
            <a:pPr eaLnBrk="1" hangingPunct="1">
              <a:spcBef>
                <a:spcPct val="50000"/>
              </a:spcBef>
            </a:pPr>
            <a:endParaRPr lang="en-US" altLang="zh-CN" sz="3200" b="1">
              <a:solidFill>
                <a:schemeClr val="accent2"/>
              </a:solidFill>
            </a:endParaRP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2051050" y="3068638"/>
            <a:ext cx="6178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006666"/>
                </a:solidFill>
              </a:rPr>
              <a:t>呜呼！何时眼前突兀见此屋，吾庐独破受冻死亦足。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708400" y="5084763"/>
            <a:ext cx="287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endParaRPr lang="zh-CN" altLang="zh-CN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1908175" y="5157788"/>
            <a:ext cx="56880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rgbClr val="006666"/>
                </a:solidFill>
              </a:rPr>
              <a:t>安得广厦千万间，大庇天下寒士俱欢颜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374" grpId="0"/>
      <p:bldP spid="58375" grpId="0"/>
      <p:bldP spid="583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0" y="2060575"/>
            <a:ext cx="8229600" cy="4310063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FontTx/>
              <a:buNone/>
            </a:pPr>
            <a:r>
              <a:rPr lang="zh-CN" altLang="en-US" b="1" smtClean="0">
                <a:solidFill>
                  <a:srgbClr val="FF0066"/>
                </a:solidFill>
              </a:rPr>
              <a:t>二、杜甫名句填空</a:t>
            </a:r>
            <a:endParaRPr lang="zh-CN" altLang="en-US" b="1" smtClean="0">
              <a:solidFill>
                <a:schemeClr val="accent2"/>
              </a:solidFill>
            </a:endParaRPr>
          </a:p>
          <a:p>
            <a:pPr lvl="1" eaLnBrk="1" hangingPunct="1">
              <a:buFontTx/>
              <a:buNone/>
            </a:pPr>
            <a:r>
              <a:rPr lang="en-US" altLang="zh-CN" b="1" smtClean="0">
                <a:solidFill>
                  <a:schemeClr val="accent2"/>
                </a:solidFill>
              </a:rPr>
              <a:t>1</a:t>
            </a:r>
            <a:r>
              <a:rPr lang="zh-CN" altLang="en-US" b="1" smtClean="0">
                <a:solidFill>
                  <a:schemeClr val="accent2"/>
                </a:solidFill>
              </a:rPr>
              <a:t>、会当凌绝顶，（                         ）。</a:t>
            </a:r>
          </a:p>
          <a:p>
            <a:pPr eaLnBrk="1" hangingPunct="1"/>
            <a:r>
              <a:rPr lang="zh-CN" altLang="en-US" sz="2800" b="1" smtClean="0">
                <a:solidFill>
                  <a:schemeClr val="accent2"/>
                </a:solidFill>
              </a:rPr>
              <a:t> </a:t>
            </a:r>
            <a:r>
              <a:rPr lang="en-US" altLang="zh-CN" sz="2800" b="1" smtClean="0">
                <a:solidFill>
                  <a:schemeClr val="accent2"/>
                </a:solidFill>
              </a:rPr>
              <a:t>2 </a:t>
            </a:r>
            <a:r>
              <a:rPr lang="zh-CN" altLang="en-US" sz="2800" b="1" smtClean="0">
                <a:solidFill>
                  <a:schemeClr val="accent2"/>
                </a:solidFill>
              </a:rPr>
              <a:t>、烽火连三月，（                        ）。</a:t>
            </a:r>
          </a:p>
          <a:p>
            <a:pPr eaLnBrk="1" hangingPunct="1"/>
            <a:r>
              <a:rPr lang="zh-CN" altLang="en-US" sz="2800" b="1" smtClean="0">
                <a:solidFill>
                  <a:schemeClr val="accent2"/>
                </a:solidFill>
              </a:rPr>
              <a:t> </a:t>
            </a:r>
            <a:r>
              <a:rPr lang="en-US" altLang="zh-CN" sz="2800" b="1" smtClean="0">
                <a:solidFill>
                  <a:schemeClr val="accent2"/>
                </a:solidFill>
              </a:rPr>
              <a:t>3 </a:t>
            </a:r>
            <a:r>
              <a:rPr lang="zh-CN" altLang="en-US" sz="2800" b="1" smtClean="0">
                <a:solidFill>
                  <a:schemeClr val="accent2"/>
                </a:solidFill>
              </a:rPr>
              <a:t>、窗含西岭千秋雪，（                             ）。</a:t>
            </a:r>
          </a:p>
          <a:p>
            <a:pPr eaLnBrk="1" hangingPunct="1"/>
            <a:r>
              <a:rPr lang="zh-CN" altLang="en-US" sz="2800" b="1" smtClean="0">
                <a:solidFill>
                  <a:schemeClr val="accent2"/>
                </a:solidFill>
              </a:rPr>
              <a:t> </a:t>
            </a:r>
            <a:r>
              <a:rPr lang="en-US" altLang="zh-CN" sz="2800" b="1" smtClean="0">
                <a:solidFill>
                  <a:schemeClr val="accent2"/>
                </a:solidFill>
              </a:rPr>
              <a:t>4 </a:t>
            </a:r>
            <a:r>
              <a:rPr lang="zh-CN" altLang="en-US" sz="2800" b="1" smtClean="0">
                <a:solidFill>
                  <a:schemeClr val="accent2"/>
                </a:solidFill>
              </a:rPr>
              <a:t>、读书破万卷，（                            ）。</a:t>
            </a:r>
          </a:p>
          <a:p>
            <a:pPr eaLnBrk="1" hangingPunct="1"/>
            <a:r>
              <a:rPr lang="zh-CN" altLang="en-US" sz="2800" b="1" smtClean="0">
                <a:solidFill>
                  <a:schemeClr val="accent2"/>
                </a:solidFill>
              </a:rPr>
              <a:t> </a:t>
            </a:r>
            <a:r>
              <a:rPr lang="en-US" altLang="zh-CN" sz="2800" b="1" smtClean="0">
                <a:solidFill>
                  <a:schemeClr val="accent2"/>
                </a:solidFill>
              </a:rPr>
              <a:t>5 </a:t>
            </a:r>
            <a:r>
              <a:rPr lang="zh-CN" altLang="en-US" sz="2800" b="1" smtClean="0">
                <a:solidFill>
                  <a:schemeClr val="accent2"/>
                </a:solidFill>
              </a:rPr>
              <a:t>、朱门酒肉臭，（                            ）。</a:t>
            </a:r>
          </a:p>
          <a:p>
            <a:pPr eaLnBrk="1" hangingPunct="1"/>
            <a:r>
              <a:rPr lang="zh-CN" altLang="en-US" sz="2800" b="1" smtClean="0">
                <a:solidFill>
                  <a:schemeClr val="accent2"/>
                </a:solidFill>
              </a:rPr>
              <a:t> </a:t>
            </a:r>
            <a:r>
              <a:rPr lang="en-US" altLang="zh-CN" sz="2800" b="1" smtClean="0">
                <a:solidFill>
                  <a:schemeClr val="accent2"/>
                </a:solidFill>
              </a:rPr>
              <a:t>6 </a:t>
            </a:r>
            <a:r>
              <a:rPr lang="zh-CN" altLang="en-US" sz="2800" b="1" smtClean="0">
                <a:solidFill>
                  <a:schemeClr val="accent2"/>
                </a:solidFill>
              </a:rPr>
              <a:t>、出师未捷身先死，（                              ）。</a:t>
            </a:r>
          </a:p>
        </p:txBody>
      </p:sp>
      <p:pic>
        <p:nvPicPr>
          <p:cNvPr id="20483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33375"/>
            <a:ext cx="3594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971550" y="620713"/>
            <a:ext cx="221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4000">
                <a:solidFill>
                  <a:srgbClr val="FF0000"/>
                </a:solidFill>
                <a:ea typeface="隶书" pitchFamily="49" charset="-122"/>
              </a:rPr>
              <a:t>课堂练习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851275" y="2492375"/>
            <a:ext cx="1970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006666"/>
                </a:solidFill>
              </a:rPr>
              <a:t>一览众山小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3851275" y="2997200"/>
            <a:ext cx="1970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006666"/>
                </a:solidFill>
              </a:rPr>
              <a:t>家书抵万金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4500563" y="3573463"/>
            <a:ext cx="3024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006666"/>
                </a:solidFill>
              </a:rPr>
              <a:t>门泊东吴万里船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4067175" y="4076700"/>
            <a:ext cx="2376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006666"/>
                </a:solidFill>
              </a:rPr>
              <a:t>下笔如有神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4211638" y="4581525"/>
            <a:ext cx="252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006666"/>
                </a:solidFill>
              </a:rPr>
              <a:t>路有冻死骨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427538" y="5084763"/>
            <a:ext cx="2684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>
                <a:solidFill>
                  <a:srgbClr val="006666"/>
                </a:solidFill>
              </a:rPr>
              <a:t>长使英雄泪满襟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36876" grpId="0"/>
      <p:bldP spid="36877" grpId="0"/>
      <p:bldP spid="36878" grpId="0"/>
      <p:bldP spid="36879" grpId="0"/>
      <p:bldP spid="36880" grpId="0"/>
      <p:bldP spid="368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557338"/>
            <a:ext cx="10296525" cy="4525962"/>
          </a:xfrm>
        </p:spPr>
        <p:txBody>
          <a:bodyPr/>
          <a:lstStyle/>
          <a:p>
            <a:pPr eaLnBrk="1" hangingPunct="1"/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任务</a:t>
            </a:r>
            <a:r>
              <a:rPr lang="en-US" altLang="zh-CN" sz="3600" b="1" smtClean="0">
                <a:solidFill>
                  <a:srgbClr val="660066"/>
                </a:solidFill>
                <a:latin typeface="宋体" pitchFamily="2" charset="-122"/>
              </a:rPr>
              <a:t>1</a:t>
            </a:r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、了解本文的写作背景及关于“歌”</a:t>
            </a:r>
          </a:p>
          <a:p>
            <a:pPr eaLnBrk="1" hangingPunct="1">
              <a:buFontTx/>
              <a:buNone/>
            </a:pPr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         的体裁。</a:t>
            </a:r>
          </a:p>
          <a:p>
            <a:pPr eaLnBrk="1" hangingPunct="1"/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任务</a:t>
            </a:r>
            <a:r>
              <a:rPr lang="en-US" altLang="zh-CN" sz="3600" b="1" smtClean="0">
                <a:solidFill>
                  <a:srgbClr val="660066"/>
                </a:solidFill>
                <a:latin typeface="宋体" pitchFamily="2" charset="-122"/>
              </a:rPr>
              <a:t>2</a:t>
            </a:r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、能正确流利的朗诵诗歌。</a:t>
            </a:r>
          </a:p>
          <a:p>
            <a:pPr eaLnBrk="1" hangingPunct="1"/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任务</a:t>
            </a:r>
            <a:r>
              <a:rPr lang="en-US" altLang="zh-CN" sz="3600" b="1" smtClean="0">
                <a:solidFill>
                  <a:srgbClr val="660066"/>
                </a:solidFill>
                <a:latin typeface="宋体" pitchFamily="2" charset="-122"/>
              </a:rPr>
              <a:t>3</a:t>
            </a:r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、理解诗歌内容，感悟诗中所</a:t>
            </a:r>
          </a:p>
          <a:p>
            <a:pPr eaLnBrk="1" hangingPunct="1">
              <a:buFontTx/>
              <a:buNone/>
            </a:pPr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         包含的感情。</a:t>
            </a:r>
          </a:p>
          <a:p>
            <a:pPr eaLnBrk="1" hangingPunct="1"/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任务</a:t>
            </a:r>
            <a:r>
              <a:rPr lang="en-US" altLang="zh-CN" sz="3600" b="1" smtClean="0">
                <a:solidFill>
                  <a:srgbClr val="660066"/>
                </a:solidFill>
                <a:latin typeface="宋体" pitchFamily="2" charset="-122"/>
              </a:rPr>
              <a:t>4</a:t>
            </a:r>
            <a:r>
              <a:rPr lang="zh-CN" altLang="en-US" sz="3600" b="1" smtClean="0">
                <a:solidFill>
                  <a:srgbClr val="660066"/>
                </a:solidFill>
                <a:latin typeface="宋体" pitchFamily="2" charset="-122"/>
              </a:rPr>
              <a:t>、背诵诗歌。</a:t>
            </a:r>
          </a:p>
          <a:p>
            <a:pPr eaLnBrk="1" hangingPunct="1"/>
            <a:endParaRPr lang="en-US" altLang="zh-CN" sz="3600" smtClean="0">
              <a:solidFill>
                <a:srgbClr val="660066"/>
              </a:solidFill>
              <a:latin typeface="宋体" pitchFamily="2" charset="-122"/>
            </a:endParaRPr>
          </a:p>
        </p:txBody>
      </p:sp>
      <p:pic>
        <p:nvPicPr>
          <p:cNvPr id="3075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94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827088" y="333375"/>
            <a:ext cx="201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FF0000"/>
                </a:solidFill>
                <a:ea typeface="隶书" pitchFamily="49" charset="-122"/>
              </a:rPr>
              <a:t>学习任务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zh-CN" altLang="en-US" sz="9600" smtClean="0">
                <a:solidFill>
                  <a:srgbClr val="FF3300"/>
                </a:solidFill>
              </a:rPr>
              <a:t>作业：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CN" sz="8000" b="1" smtClean="0">
                <a:ea typeface="华文隶书" pitchFamily="2" charset="-122"/>
              </a:rPr>
              <a:t>        </a:t>
            </a:r>
            <a:r>
              <a:rPr lang="zh-CN" altLang="en-US" sz="8000" b="1" smtClean="0">
                <a:ea typeface="华文隶书" pitchFamily="2" charset="-122"/>
              </a:rPr>
              <a:t>有感情地朗诵诗歌并背诵诗歌。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3594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900113" y="476250"/>
            <a:ext cx="2376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写作背景</a:t>
            </a: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179388" y="1916113"/>
            <a:ext cx="81375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20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唐代中期爆发</a:t>
            </a:r>
            <a:r>
              <a:rPr lang="zh-CN" altLang="en-US" sz="3200">
                <a:solidFill>
                  <a:srgbClr val="660066"/>
                </a:solidFill>
                <a:latin typeface="宋体" pitchFamily="2" charset="-122"/>
                <a:ea typeface="隶书" pitchFamily="49" charset="-122"/>
              </a:rPr>
              <a:t>“</a:t>
            </a:r>
            <a:r>
              <a:rPr lang="zh-CN" altLang="en-US" sz="320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安史之乱</a:t>
            </a:r>
            <a:r>
              <a:rPr lang="zh-CN" altLang="en-US" sz="3200">
                <a:solidFill>
                  <a:srgbClr val="660066"/>
                </a:solidFill>
                <a:latin typeface="宋体" pitchFamily="2" charset="-122"/>
                <a:ea typeface="隶书" pitchFamily="49" charset="-122"/>
              </a:rPr>
              <a:t>”</a:t>
            </a:r>
            <a:r>
              <a:rPr lang="zh-CN" altLang="en-US" sz="320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，导致社会动荡、民不聊生。</a:t>
            </a:r>
            <a:r>
              <a:rPr lang="en-US" altLang="zh-CN" sz="320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759</a:t>
            </a:r>
            <a:r>
              <a:rPr lang="zh-CN" altLang="en-US" sz="320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年，杜甫一家辗转流落到四川成都，靠朋友的资助在浣花溪畔盖了一所茅屋，暂时有了安身之处，但生活依旧是清苦的。两年后的一个秋天，一场暴风雨把杜甫的茅屋上的茅草吹得七零八落，导致一家人在冷雨淋漓中度过了一个难眠之夜。此情此景让杜甫感慨万分，于是写诗抒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5508625" cy="4525963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993300"/>
                </a:solidFill>
              </a:rPr>
              <a:t>“</a:t>
            </a:r>
            <a:r>
              <a:rPr lang="zh-CN" altLang="en-US" b="1" smtClean="0">
                <a:solidFill>
                  <a:srgbClr val="993300"/>
                </a:solidFill>
              </a:rPr>
              <a:t>歌行体”</a:t>
            </a:r>
          </a:p>
          <a:p>
            <a:pPr eaLnBrk="1" hangingPunct="1"/>
            <a:r>
              <a:rPr lang="zh-CN" altLang="en-US" b="1" smtClean="0">
                <a:solidFill>
                  <a:srgbClr val="993300"/>
                </a:solidFill>
              </a:rPr>
              <a:t>歌行，古代诗歌的一种。汉魏以下的乐府诗，题名为“歌”或“行”的颇多，二者虽名称不同，其实并无严格区别。后遂有“歌行”一体。其音节、格律一般比较自由，富于变化。</a:t>
            </a:r>
          </a:p>
          <a:p>
            <a:pPr eaLnBrk="1" hangingPunct="1"/>
            <a:endParaRPr lang="en-US" altLang="zh-CN" smtClean="0"/>
          </a:p>
        </p:txBody>
      </p:sp>
      <p:pic>
        <p:nvPicPr>
          <p:cNvPr id="5123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3594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971550" y="476250"/>
            <a:ext cx="244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FF0000"/>
                </a:solidFill>
                <a:ea typeface="隶书" pitchFamily="49" charset="-122"/>
              </a:rPr>
              <a:t>体裁介绍</a:t>
            </a:r>
          </a:p>
        </p:txBody>
      </p:sp>
      <p:pic>
        <p:nvPicPr>
          <p:cNvPr id="5125" name="Picture 6" descr="图片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1484313"/>
            <a:ext cx="3657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hxs03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242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914400"/>
            <a:ext cx="82296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latin typeface="Times New Roman" pitchFamily="18" charset="0"/>
              </a:rPr>
              <a:t>读准下列画线字的读音：</a:t>
            </a:r>
          </a:p>
          <a:p>
            <a:pPr eaLnBrk="1" hangingPunct="1">
              <a:spcBef>
                <a:spcPct val="50000"/>
              </a:spcBef>
            </a:pPr>
            <a:endParaRPr lang="zh-CN" altLang="en-US" sz="360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latin typeface="Times New Roman" pitchFamily="18" charset="0"/>
              </a:rPr>
              <a:t> 怒 </a:t>
            </a:r>
            <a:r>
              <a:rPr lang="zh-CN" altLang="en-US" sz="3600" b="1" u="sng">
                <a:latin typeface="Times New Roman" pitchFamily="18" charset="0"/>
              </a:rPr>
              <a:t>号</a:t>
            </a:r>
            <a:r>
              <a:rPr lang="zh-CN" altLang="en-US" sz="3600" b="1">
                <a:latin typeface="Times New Roman" pitchFamily="18" charset="0"/>
              </a:rPr>
              <a:t>  </a:t>
            </a:r>
            <a:r>
              <a:rPr lang="zh-CN" altLang="en-US" sz="3600">
                <a:latin typeface="Times New Roman" pitchFamily="18" charset="0"/>
              </a:rPr>
              <a:t>      </a:t>
            </a:r>
            <a:r>
              <a:rPr lang="zh-CN" altLang="en-US" sz="3600" b="1">
                <a:latin typeface="Times New Roman" pitchFamily="18" charset="0"/>
              </a:rPr>
              <a:t>挂 </a:t>
            </a:r>
            <a:r>
              <a:rPr lang="zh-CN" altLang="en-US" sz="3600" b="1" u="sng">
                <a:latin typeface="Times New Roman" pitchFamily="18" charset="0"/>
              </a:rPr>
              <a:t>罥</a:t>
            </a:r>
            <a:r>
              <a:rPr lang="zh-CN" altLang="en-US" sz="3600" b="1">
                <a:latin typeface="Times New Roman" pitchFamily="18" charset="0"/>
              </a:rPr>
              <a:t> </a:t>
            </a:r>
            <a:r>
              <a:rPr lang="zh-CN" altLang="en-US" sz="3600">
                <a:latin typeface="Times New Roman" pitchFamily="18" charset="0"/>
              </a:rPr>
              <a:t>      </a:t>
            </a:r>
            <a:r>
              <a:rPr lang="zh-CN" altLang="en-US" sz="3600" b="1">
                <a:latin typeface="Times New Roman" pitchFamily="18" charset="0"/>
              </a:rPr>
              <a:t> </a:t>
            </a:r>
            <a:r>
              <a:rPr lang="zh-CN" altLang="en-US" sz="3600" b="1" u="sng">
                <a:latin typeface="Times New Roman" pitchFamily="18" charset="0"/>
              </a:rPr>
              <a:t>长</a:t>
            </a:r>
            <a:r>
              <a:rPr lang="zh-CN" altLang="en-US" sz="3600" b="1">
                <a:latin typeface="Times New Roman" pitchFamily="18" charset="0"/>
              </a:rPr>
              <a:t> 林 梢</a:t>
            </a:r>
            <a:r>
              <a:rPr lang="zh-CN" altLang="en-US" sz="3600">
                <a:latin typeface="Times New Roman" pitchFamily="18" charset="0"/>
              </a:rPr>
              <a:t>    </a:t>
            </a:r>
            <a:r>
              <a:rPr lang="zh-CN" altLang="en-US" sz="3600" b="1">
                <a:latin typeface="Times New Roman" pitchFamily="18" charset="0"/>
              </a:rPr>
              <a:t>     </a:t>
            </a:r>
            <a:r>
              <a:rPr lang="zh-CN" altLang="en-US" sz="3600" b="1" u="sng">
                <a:latin typeface="Times New Roman" pitchFamily="18" charset="0"/>
              </a:rPr>
              <a:t>庇</a:t>
            </a:r>
            <a:endParaRPr lang="zh-CN" altLang="en-US" sz="36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zh-CN" altLang="en-US" sz="360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3600">
                <a:latin typeface="Times New Roman" pitchFamily="18" charset="0"/>
              </a:rPr>
              <a:t> </a:t>
            </a:r>
            <a:r>
              <a:rPr lang="zh-CN" altLang="en-US" sz="3600" b="1">
                <a:latin typeface="Times New Roman" pitchFamily="18" charset="0"/>
              </a:rPr>
              <a:t>突</a:t>
            </a:r>
            <a:r>
              <a:rPr lang="zh-CN" altLang="en-US" sz="3600" b="1" u="sng">
                <a:latin typeface="Times New Roman" pitchFamily="18" charset="0"/>
              </a:rPr>
              <a:t>兀</a:t>
            </a:r>
            <a:r>
              <a:rPr lang="zh-CN" altLang="en-US" sz="3600">
                <a:latin typeface="Times New Roman" pitchFamily="18" charset="0"/>
              </a:rPr>
              <a:t>     </a:t>
            </a:r>
            <a:r>
              <a:rPr lang="zh-CN" altLang="en-US" sz="3600" b="1">
                <a:latin typeface="Times New Roman" pitchFamily="18" charset="0"/>
              </a:rPr>
              <a:t>布</a:t>
            </a:r>
            <a:r>
              <a:rPr lang="zh-CN" altLang="en-US" sz="3600" b="1" u="sng">
                <a:latin typeface="Times New Roman" pitchFamily="18" charset="0"/>
              </a:rPr>
              <a:t>衾</a:t>
            </a:r>
            <a:r>
              <a:rPr lang="zh-CN" altLang="en-US" sz="3600">
                <a:latin typeface="Times New Roman" pitchFamily="18" charset="0"/>
              </a:rPr>
              <a:t>     </a:t>
            </a:r>
            <a:r>
              <a:rPr lang="zh-CN" altLang="en-US" sz="3600" b="1">
                <a:latin typeface="Times New Roman" pitchFamily="18" charset="0"/>
              </a:rPr>
              <a:t>三 </a:t>
            </a:r>
            <a:r>
              <a:rPr lang="zh-CN" altLang="en-US" sz="3600" b="1" u="sng">
                <a:latin typeface="Times New Roman" pitchFamily="18" charset="0"/>
              </a:rPr>
              <a:t>重</a:t>
            </a:r>
            <a:r>
              <a:rPr lang="zh-CN" altLang="en-US" sz="3600">
                <a:latin typeface="Times New Roman" pitchFamily="18" charset="0"/>
              </a:rPr>
              <a:t> </a:t>
            </a:r>
            <a:r>
              <a:rPr lang="zh-CN" altLang="en-US" sz="3600" b="1">
                <a:latin typeface="Times New Roman" pitchFamily="18" charset="0"/>
              </a:rPr>
              <a:t>茅</a:t>
            </a:r>
            <a:r>
              <a:rPr lang="zh-CN" altLang="en-US" sz="3600">
                <a:latin typeface="Times New Roman" pitchFamily="18" charset="0"/>
              </a:rPr>
              <a:t>       </a:t>
            </a:r>
            <a:r>
              <a:rPr lang="zh-CN" altLang="en-US" sz="3600" b="1">
                <a:latin typeface="Times New Roman" pitchFamily="18" charset="0"/>
              </a:rPr>
              <a:t>沉塘</a:t>
            </a:r>
            <a:r>
              <a:rPr lang="zh-CN" altLang="en-US" sz="3600" b="1" u="sng">
                <a:latin typeface="Times New Roman" pitchFamily="18" charset="0"/>
              </a:rPr>
              <a:t>坳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8600" y="5715000"/>
            <a:ext cx="1463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latin typeface="Times New Roman" pitchFamily="18" charset="0"/>
              </a:rPr>
              <a:t>飘 </a:t>
            </a:r>
            <a:r>
              <a:rPr lang="zh-CN" altLang="en-US" sz="3600" b="1" u="sng">
                <a:latin typeface="Times New Roman" pitchFamily="18" charset="0"/>
              </a:rPr>
              <a:t>转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39750" y="5084763"/>
            <a:ext cx="1598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</a:rPr>
              <a:t>zhuàn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676400" y="57150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latin typeface="Times New Roman" pitchFamily="18" charset="0"/>
              </a:rPr>
              <a:t>俄 </a:t>
            </a:r>
            <a:r>
              <a:rPr lang="zh-CN" altLang="en-US" sz="3600" b="1" u="sng">
                <a:latin typeface="Times New Roman" pitchFamily="18" charset="0"/>
              </a:rPr>
              <a:t>顷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724400" y="5638800"/>
            <a:ext cx="1431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latin typeface="Times New Roman" pitchFamily="18" charset="0"/>
              </a:rPr>
              <a:t>广 </a:t>
            </a:r>
            <a:r>
              <a:rPr lang="zh-CN" altLang="en-US" sz="3600" b="1" u="sng">
                <a:latin typeface="Times New Roman" pitchFamily="18" charset="0"/>
              </a:rPr>
              <a:t>厦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19700" y="5013325"/>
            <a:ext cx="84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</a:rPr>
              <a:t>shà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1981200" y="5105400"/>
            <a:ext cx="1150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</a:rPr>
              <a:t>qǐng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172200" y="4953000"/>
            <a:ext cx="102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</a:rPr>
              <a:t>xiàn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3203575" y="5084763"/>
            <a:ext cx="1435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</a:rPr>
              <a:t>sāng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3352800" y="5715000"/>
            <a:ext cx="1579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 u="sng">
                <a:latin typeface="Times New Roman" pitchFamily="18" charset="0"/>
              </a:rPr>
              <a:t>丧</a:t>
            </a:r>
            <a:r>
              <a:rPr lang="zh-CN" altLang="en-US" sz="3600" b="1">
                <a:latin typeface="Times New Roman" pitchFamily="18" charset="0"/>
              </a:rPr>
              <a:t> 乱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6300788" y="5661025"/>
            <a:ext cx="1674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600" b="1" u="sng">
                <a:latin typeface="Times New Roman" pitchFamily="18" charset="0"/>
              </a:rPr>
              <a:t>见</a:t>
            </a:r>
            <a:r>
              <a:rPr lang="zh-CN" altLang="en-US" sz="3600" b="1">
                <a:latin typeface="Times New Roman" pitchFamily="18" charset="0"/>
              </a:rPr>
              <a:t> 此屋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533400" y="1905000"/>
            <a:ext cx="89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 b="1">
                <a:solidFill>
                  <a:srgbClr val="FF0000"/>
                </a:solidFill>
                <a:latin typeface="Times New Roman" pitchFamily="18" charset="0"/>
              </a:rPr>
              <a:t>háo</a:t>
            </a:r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2438400" y="1905000"/>
            <a:ext cx="1073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 b="1">
                <a:solidFill>
                  <a:srgbClr val="FF0000"/>
                </a:solidFill>
                <a:latin typeface="Times New Roman" pitchFamily="18" charset="0"/>
              </a:rPr>
              <a:t>juàn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886200" y="19812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 b="1">
                <a:solidFill>
                  <a:srgbClr val="FF0000"/>
                </a:solidFill>
                <a:latin typeface="Times New Roman" pitchFamily="18" charset="0"/>
              </a:rPr>
              <a:t>cháng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6629400" y="1981200"/>
            <a:ext cx="565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 b="1">
                <a:solidFill>
                  <a:srgbClr val="FF0000"/>
                </a:solidFill>
                <a:latin typeface="Times New Roman" pitchFamily="18" charset="0"/>
              </a:rPr>
              <a:t>bì</a:t>
            </a: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609600" y="3505200"/>
            <a:ext cx="74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>
                <a:solidFill>
                  <a:srgbClr val="FF0000"/>
                </a:solidFill>
                <a:latin typeface="Times New Roman" pitchFamily="18" charset="0"/>
              </a:rPr>
              <a:t>wù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3505200" y="3581400"/>
            <a:ext cx="130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>
                <a:solidFill>
                  <a:srgbClr val="FF0000"/>
                </a:solidFill>
                <a:latin typeface="Times New Roman" pitchFamily="18" charset="0"/>
              </a:rPr>
              <a:t>chóng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1905000" y="3429000"/>
            <a:ext cx="86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>
                <a:solidFill>
                  <a:srgbClr val="FF0000"/>
                </a:solidFill>
                <a:latin typeface="Times New Roman" pitchFamily="18" charset="0"/>
              </a:rPr>
              <a:t>qīn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6477000" y="3581400"/>
            <a:ext cx="615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600">
                <a:solidFill>
                  <a:srgbClr val="FF0000"/>
                </a:solidFill>
                <a:latin typeface="Times New Roman" pitchFamily="18" charset="0"/>
              </a:rPr>
              <a:t>ào</a:t>
            </a: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304800" y="152400"/>
            <a:ext cx="26352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zh-CN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方正舒体" panose="02010601030101010101" pitchFamily="2" charset="-122"/>
              </a:rPr>
              <a:t>扫除障碍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utoUpdateAnimBg="0"/>
      <p:bldP spid="45064" grpId="0" autoUpdateAnimBg="0"/>
      <p:bldP spid="45065" grpId="0" autoUpdateAnimBg="0"/>
      <p:bldP spid="45066" grpId="0" autoUpdateAnimBg="0"/>
      <p:bldP spid="45067" grpId="0" autoUpdateAnimBg="0"/>
      <p:bldP spid="45070" grpId="0" autoUpdateAnimBg="0"/>
      <p:bldP spid="45071" grpId="0" autoUpdateAnimBg="0"/>
      <p:bldP spid="45072" grpId="0" autoUpdateAnimBg="0"/>
      <p:bldP spid="45073" grpId="0" autoUpdateAnimBg="0"/>
      <p:bldP spid="45074" grpId="0" autoUpdateAnimBg="0"/>
      <p:bldP spid="45075" grpId="0" autoUpdateAnimBg="0"/>
      <p:bldP spid="45076" grpId="0" autoUpdateAnimBg="0"/>
      <p:bldP spid="4507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420938"/>
            <a:ext cx="6769100" cy="4065587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1:</a:t>
            </a:r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听录音。</a:t>
            </a:r>
          </a:p>
          <a:p>
            <a:pPr eaLnBrk="1" hangingPunct="1"/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 要求</a:t>
            </a:r>
            <a:r>
              <a:rPr lang="en-US" altLang="zh-CN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:</a:t>
            </a:r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）注意字音</a:t>
            </a:r>
          </a:p>
          <a:p>
            <a:pPr eaLnBrk="1" hangingPunct="1"/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      （</a:t>
            </a:r>
            <a:r>
              <a:rPr lang="en-US" altLang="zh-CN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）把握感情基调</a:t>
            </a:r>
          </a:p>
          <a:p>
            <a:pPr eaLnBrk="1" hangingPunct="1"/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      （</a:t>
            </a:r>
            <a:r>
              <a:rPr lang="en-US" altLang="zh-CN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3</a:t>
            </a:r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）注意节奏、重音语速</a:t>
            </a:r>
          </a:p>
          <a:p>
            <a:pPr eaLnBrk="1" hangingPunct="1"/>
            <a:r>
              <a:rPr lang="en-US" altLang="zh-CN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2:</a:t>
            </a:r>
            <a:r>
              <a:rPr lang="zh-CN" altLang="en-US" b="1" smtClean="0">
                <a:solidFill>
                  <a:srgbClr val="660066"/>
                </a:solidFill>
                <a:latin typeface="隶书" pitchFamily="49" charset="-122"/>
                <a:ea typeface="隶书" pitchFamily="49" charset="-122"/>
              </a:rPr>
              <a:t>大声朗诵诗歌。</a:t>
            </a:r>
          </a:p>
          <a:p>
            <a:pPr eaLnBrk="1" hangingPunct="1"/>
            <a:endParaRPr lang="en-US" altLang="zh-CN" smtClean="0">
              <a:solidFill>
                <a:srgbClr val="660066"/>
              </a:solidFill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7171" name="Picture 4" descr="图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3594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042988" y="476250"/>
            <a:ext cx="201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600">
                <a:solidFill>
                  <a:srgbClr val="FF0000"/>
                </a:solidFill>
                <a:ea typeface="隶书" pitchFamily="49" charset="-122"/>
              </a:rPr>
              <a:t>名家朗读</a:t>
            </a:r>
          </a:p>
        </p:txBody>
      </p:sp>
      <p:pic>
        <p:nvPicPr>
          <p:cNvPr id="7173" name="Picture 6" descr="图片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8475" y="0"/>
            <a:ext cx="22955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hxs03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9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657225" y="639763"/>
            <a:ext cx="8458200" cy="545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zh-CN" sz="4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CN" altLang="en-US" sz="440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八月，秋已深了，狂风怒吼，把我草屋上的几层茅草都卷走了。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CN" altLang="en-US" sz="440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茅草飘飞，飞过江去，散落在江边上，其中飞得高的茅草，挂在高高的枝头，飞得低的茅草，飘飘悠悠，落在深塘的水边。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28600" y="0"/>
            <a:ext cx="304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CN" alt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方正舒体" panose="02010601030101010101" pitchFamily="2" charset="-122"/>
              </a:rPr>
              <a:t>翻译课文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539750" y="90805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zh-CN" sz="4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CN" altLang="en-US" sz="4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南村边上的一群顽童，欺负我年老体弱，竟忍心这样当面做“贼”，公开地抱着散落在地的茅草，溜进竹林里去。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CN" altLang="en-US" sz="4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我喊得唇焦口干也没有效果，只好回来靠着手杖独自叹息。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331913" y="638175"/>
            <a:ext cx="6553200" cy="514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altLang="zh-CN" sz="4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CN" altLang="en-US" sz="32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一会儿，风停了，乌云像墨一样黑，秋天的天空乌云密布，天也渐近黄昏，黑了下来。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zh-CN" altLang="en-US" sz="32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盖了多年的被子，又硬又冷，像铁一样，娇惯的儿子因为睡相不好，把被里都蹬破了。因为屋漏，床上没有一块干燥的地方，而雨水还像麻线一样不断流。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1512</Words>
  <PresentationFormat>全屏显示(4:3)</PresentationFormat>
  <Paragraphs>132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</vt:lpstr>
      <vt:lpstr>宋体</vt:lpstr>
      <vt:lpstr>Calibri</vt:lpstr>
      <vt:lpstr>隶书</vt:lpstr>
      <vt:lpstr>Times New Roman</vt:lpstr>
      <vt:lpstr>方正舒体</vt:lpstr>
      <vt:lpstr>Arial Black</vt:lpstr>
      <vt:lpstr>楷体_GB2312</vt:lpstr>
      <vt:lpstr>黑体</vt:lpstr>
      <vt:lpstr>华文琥珀</vt:lpstr>
      <vt:lpstr>方正隶书简体</vt:lpstr>
      <vt:lpstr>幼圆</vt:lpstr>
      <vt:lpstr>华文隶书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作业：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2009-10-22T11:34:42Z</dcterms:created>
  <dcterms:modified xsi:type="dcterms:W3CDTF">2015-02-01T00:48:56Z</dcterms:modified>
</cp:coreProperties>
</file>